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sldIdLst>
    <p:sldId id="256" r:id="rId2"/>
    <p:sldId id="26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</p:sldIdLst>
  <p:sldSz cx="18288000" cy="10287000"/>
  <p:notesSz cx="6858000" cy="9144000"/>
  <p:embeddedFontLst>
    <p:embeddedFont>
      <p:font typeface="Aileron Regular" panose="020B0604020202020204" charset="0"/>
      <p:regular r:id="rId14"/>
    </p:embeddedFont>
    <p:embeddedFont>
      <p:font typeface="Aileron Regular Bold" panose="020B0604020202020204" charset="0"/>
      <p:regular r:id="rId15"/>
    </p:embeddedFont>
    <p:embeddedFont>
      <p:font typeface="Arial Black" panose="020B0A04020102020204" pitchFamily="34" charset="0"/>
      <p:bold r:id="rId16"/>
    </p:embeddedFont>
    <p:embeddedFont>
      <p:font typeface="Arialle" panose="020B0604020202020204" charset="0"/>
      <p:regular r:id="rId17"/>
    </p:embeddedFont>
    <p:embeddedFont>
      <p:font typeface="Arialle Bold" panose="020B0604020202020204" charset="0"/>
      <p:regular r:id="rId18"/>
    </p:embeddedFon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Canva Sans Bold" panose="020B0604020202020204" charset="0"/>
      <p:regular r:id="rId23"/>
    </p:embeddedFont>
    <p:embeddedFont>
      <p:font typeface="Lato" panose="020F0502020204030203" pitchFamily="34" charset="0"/>
      <p:regular r:id="rId24"/>
      <p:bold r:id="rId25"/>
      <p:italic r:id="rId26"/>
      <p:boldItalic r:id="rId27"/>
    </p:embeddedFont>
    <p:embeddedFont>
      <p:font typeface="Lato Bold" panose="020F0502020204030203" charset="0"/>
      <p:regular r:id="rId28"/>
    </p:embeddedFont>
    <p:embeddedFont>
      <p:font typeface="Lato Italics" panose="020B0604020202020204" charset="0"/>
      <p:regular r:id="rId29"/>
    </p:embeddedFont>
    <p:embeddedFont>
      <p:font typeface="Poppins ExtraBold" panose="00000900000000000000" pitchFamily="2" charset="0"/>
      <p:regular r:id="rId30"/>
      <p:bold r:id="rId31"/>
      <p:boldItalic r:id="rId32"/>
    </p:embeddedFont>
    <p:embeddedFont>
      <p:font typeface="Poppins ExtraBold Bold" panose="020B0604020202020204" charset="0"/>
      <p:regular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B4A9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1003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21" Type="http://schemas.openxmlformats.org/officeDocument/2006/relationships/font" Target="fonts/font8.fntdata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33" Type="http://schemas.openxmlformats.org/officeDocument/2006/relationships/font" Target="fonts/font20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32" Type="http://schemas.openxmlformats.org/officeDocument/2006/relationships/font" Target="fonts/font19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font" Target="fonts/font15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31" Type="http://schemas.openxmlformats.org/officeDocument/2006/relationships/font" Target="fonts/font1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font" Target="fonts/font14.fntdata"/><Relationship Id="rId30" Type="http://schemas.openxmlformats.org/officeDocument/2006/relationships/font" Target="fonts/font17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87DC75-ABB6-4E13-890B-38C46051A6D8}" type="datetimeFigureOut">
              <a:rPr lang="en-US" smtClean="0"/>
              <a:t>9/26/2022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38431D-BDC5-4B95-BF9D-E42F7A951F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6125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38431D-BDC5-4B95-BF9D-E42F7A951FF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6766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38431D-BDC5-4B95-BF9D-E42F7A951FF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1205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38431D-BDC5-4B95-BF9D-E42F7A951FF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8101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lv-LV" dirty="0" err="1"/>
              <a:t>Group</a:t>
            </a:r>
            <a:r>
              <a:rPr lang="lv-LV" dirty="0"/>
              <a:t> </a:t>
            </a:r>
            <a:r>
              <a:rPr lang="lv-LV" dirty="0" err="1"/>
              <a:t>by</a:t>
            </a:r>
            <a:r>
              <a:rPr lang="lv-LV" dirty="0"/>
              <a:t> </a:t>
            </a:r>
            <a:r>
              <a:rPr lang="lv-LV" dirty="0" err="1"/>
              <a:t>categories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38431D-BDC5-4B95-BF9D-E42F7A951FF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6243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lv-LV" dirty="0" err="1"/>
              <a:t>Listeners</a:t>
            </a:r>
            <a:r>
              <a:rPr lang="lv-LV" dirty="0"/>
              <a:t> </a:t>
            </a:r>
            <a:r>
              <a:rPr lang="lv-LV" dirty="0" err="1"/>
              <a:t>will</a:t>
            </a:r>
            <a:r>
              <a:rPr lang="lv-LV" dirty="0"/>
              <a:t> </a:t>
            </a:r>
            <a:r>
              <a:rPr lang="lv-LV" dirty="0" err="1"/>
              <a:t>compare</a:t>
            </a:r>
            <a:r>
              <a:rPr lang="lv-LV" dirty="0"/>
              <a:t> – </a:t>
            </a:r>
            <a:r>
              <a:rPr lang="lv-LV" dirty="0" err="1"/>
              <a:t>what</a:t>
            </a:r>
            <a:r>
              <a:rPr lang="lv-LV" dirty="0"/>
              <a:t> do </a:t>
            </a:r>
            <a:r>
              <a:rPr lang="lv-LV" dirty="0" err="1"/>
              <a:t>the</a:t>
            </a:r>
            <a:r>
              <a:rPr lang="lv-LV" dirty="0"/>
              <a:t> </a:t>
            </a:r>
            <a:r>
              <a:rPr lang="lv-LV" dirty="0" err="1"/>
              <a:t>rations</a:t>
            </a:r>
            <a:r>
              <a:rPr lang="lv-LV" dirty="0"/>
              <a:t> </a:t>
            </a:r>
            <a:r>
              <a:rPr lang="lv-LV" dirty="0" err="1"/>
              <a:t>mean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38431D-BDC5-4B95-BF9D-E42F7A951FF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8120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38431D-BDC5-4B95-BF9D-E42F7A951FF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1599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svg"/><Relationship Id="rId18" Type="http://schemas.openxmlformats.org/officeDocument/2006/relationships/image" Target="../media/image24.png"/><Relationship Id="rId3" Type="http://schemas.openxmlformats.org/officeDocument/2006/relationships/image" Target="../media/image9.svg"/><Relationship Id="rId7" Type="http://schemas.openxmlformats.org/officeDocument/2006/relationships/image" Target="../media/image13.svg"/><Relationship Id="rId12" Type="http://schemas.openxmlformats.org/officeDocument/2006/relationships/image" Target="../media/image18.png"/><Relationship Id="rId17" Type="http://schemas.openxmlformats.org/officeDocument/2006/relationships/image" Target="../media/image23.svg"/><Relationship Id="rId2" Type="http://schemas.openxmlformats.org/officeDocument/2006/relationships/image" Target="../media/image8.png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17.svg"/><Relationship Id="rId5" Type="http://schemas.openxmlformats.org/officeDocument/2006/relationships/image" Target="../media/image11.svg"/><Relationship Id="rId15" Type="http://schemas.openxmlformats.org/officeDocument/2006/relationships/image" Target="../media/image21.svg"/><Relationship Id="rId10" Type="http://schemas.openxmlformats.org/officeDocument/2006/relationships/image" Target="../media/image16.png"/><Relationship Id="rId19" Type="http://schemas.openxmlformats.org/officeDocument/2006/relationships/image" Target="../media/image25.svg"/><Relationship Id="rId4" Type="http://schemas.openxmlformats.org/officeDocument/2006/relationships/image" Target="../media/image10.png"/><Relationship Id="rId9" Type="http://schemas.openxmlformats.org/officeDocument/2006/relationships/image" Target="../media/image15.svg"/><Relationship Id="rId1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2700000">
            <a:off x="15004959" y="1860459"/>
            <a:ext cx="6566081" cy="6566081"/>
            <a:chOff x="0" y="0"/>
            <a:chExt cx="1913890" cy="191389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id="4" name="Group 4"/>
          <p:cNvGrpSpPr/>
          <p:nvPr/>
        </p:nvGrpSpPr>
        <p:grpSpPr>
          <a:xfrm rot="2700000">
            <a:off x="15361560" y="2217060"/>
            <a:ext cx="5852880" cy="5852880"/>
            <a:chOff x="0" y="0"/>
            <a:chExt cx="1913890" cy="191389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6" name="Group 6"/>
          <p:cNvGrpSpPr/>
          <p:nvPr/>
        </p:nvGrpSpPr>
        <p:grpSpPr>
          <a:xfrm rot="2700000">
            <a:off x="11143419" y="8163269"/>
            <a:ext cx="6164339" cy="6164339"/>
            <a:chOff x="0" y="0"/>
            <a:chExt cx="1913890" cy="191389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914D"/>
            </a:solidFill>
          </p:spPr>
        </p:sp>
      </p:grpSp>
      <p:sp>
        <p:nvSpPr>
          <p:cNvPr id="8" name="TextBox 8"/>
          <p:cNvSpPr txBox="1"/>
          <p:nvPr/>
        </p:nvSpPr>
        <p:spPr>
          <a:xfrm>
            <a:off x="1346226" y="4275072"/>
            <a:ext cx="12141174" cy="20957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128"/>
              </a:lnSpc>
            </a:pPr>
            <a:r>
              <a:rPr lang="en-US" sz="7741" spc="774" dirty="0">
                <a:solidFill>
                  <a:srgbClr val="5271FF"/>
                </a:solidFill>
                <a:latin typeface="Poppins ExtraBold Bold"/>
              </a:rPr>
              <a:t>HOW OLIST CAN INCREASE REVENUE?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46226" y="6591300"/>
            <a:ext cx="15025611" cy="11720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76"/>
              </a:lnSpc>
            </a:pPr>
            <a:r>
              <a:rPr lang="en-US" sz="4168" spc="208" dirty="0">
                <a:solidFill>
                  <a:srgbClr val="2B4A9D"/>
                </a:solidFill>
                <a:latin typeface="Poppins ExtraBold"/>
              </a:rPr>
              <a:t>PAYMENTS / MONETISATION</a:t>
            </a:r>
          </a:p>
          <a:p>
            <a:pPr>
              <a:lnSpc>
                <a:spcPts val="4376"/>
              </a:lnSpc>
            </a:pPr>
            <a:r>
              <a:rPr lang="en-US" sz="4168" spc="208" dirty="0">
                <a:solidFill>
                  <a:srgbClr val="2B4A9D"/>
                </a:solidFill>
                <a:latin typeface="Poppins ExtraBold Bold"/>
              </a:rPr>
              <a:t>ANALYST SPRINT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801797" y="504825"/>
            <a:ext cx="12616379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spc="300">
                <a:solidFill>
                  <a:srgbClr val="FF914D"/>
                </a:solidFill>
                <a:latin typeface="Lato"/>
              </a:rPr>
              <a:t>TOMS BALTMUGUIRS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3">
            <a:alphaModFix amt="69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-4134433" y="1004889"/>
            <a:ext cx="12993464" cy="2102579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0" y="0"/>
            <a:ext cx="541602" cy="10287000"/>
            <a:chOff x="0" y="0"/>
            <a:chExt cx="157867" cy="299846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57867" cy="2998468"/>
            </a:xfrm>
            <a:custGeom>
              <a:avLst/>
              <a:gdLst/>
              <a:ahLst/>
              <a:cxnLst/>
              <a:rect l="l" t="t" r="r" b="b"/>
              <a:pathLst>
                <a:path w="157867" h="2998468">
                  <a:moveTo>
                    <a:pt x="0" y="0"/>
                  </a:moveTo>
                  <a:lnTo>
                    <a:pt x="157867" y="0"/>
                  </a:lnTo>
                  <a:lnTo>
                    <a:pt x="157867" y="2998468"/>
                  </a:lnTo>
                  <a:lnTo>
                    <a:pt x="0" y="2998468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76816" y="0"/>
            <a:ext cx="452408" cy="10287000"/>
            <a:chOff x="0" y="0"/>
            <a:chExt cx="165040" cy="375272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65040" cy="3752726"/>
            </a:xfrm>
            <a:custGeom>
              <a:avLst/>
              <a:gdLst/>
              <a:ahLst/>
              <a:cxnLst/>
              <a:rect l="l" t="t" r="r" b="b"/>
              <a:pathLst>
                <a:path w="165040" h="3752726">
                  <a:moveTo>
                    <a:pt x="0" y="0"/>
                  </a:moveTo>
                  <a:lnTo>
                    <a:pt x="165040" y="0"/>
                  </a:lnTo>
                  <a:lnTo>
                    <a:pt x="165040" y="3752726"/>
                  </a:lnTo>
                  <a:lnTo>
                    <a:pt x="0" y="3752726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id="4" name="Group 4"/>
          <p:cNvGrpSpPr/>
          <p:nvPr/>
        </p:nvGrpSpPr>
        <p:grpSpPr>
          <a:xfrm rot="-5400000">
            <a:off x="568482" y="1389170"/>
            <a:ext cx="829509" cy="1966473"/>
            <a:chOff x="0" y="0"/>
            <a:chExt cx="2354580" cy="558188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353310" cy="5581882"/>
            </a:xfrm>
            <a:custGeom>
              <a:avLst/>
              <a:gdLst/>
              <a:ahLst/>
              <a:cxnLst/>
              <a:rect l="l" t="t" r="r" b="b"/>
              <a:pathLst>
                <a:path w="2353310" h="5581882">
                  <a:moveTo>
                    <a:pt x="784860" y="5514572"/>
                  </a:moveTo>
                  <a:cubicBezTo>
                    <a:pt x="905510" y="5555212"/>
                    <a:pt x="1042670" y="5581882"/>
                    <a:pt x="1177290" y="5581882"/>
                  </a:cubicBezTo>
                  <a:cubicBezTo>
                    <a:pt x="1311910" y="5581882"/>
                    <a:pt x="1441450" y="5559022"/>
                    <a:pt x="1560830" y="5518382"/>
                  </a:cubicBezTo>
                  <a:cubicBezTo>
                    <a:pt x="1563370" y="5517112"/>
                    <a:pt x="1565910" y="5517112"/>
                    <a:pt x="1568450" y="5515842"/>
                  </a:cubicBezTo>
                  <a:cubicBezTo>
                    <a:pt x="2016760" y="5353282"/>
                    <a:pt x="2346960" y="4924022"/>
                    <a:pt x="2353310" y="4414025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4410668"/>
                  </a:lnTo>
                  <a:cubicBezTo>
                    <a:pt x="6350" y="4926562"/>
                    <a:pt x="331470" y="5355822"/>
                    <a:pt x="784860" y="5514572"/>
                  </a:cubicBezTo>
                  <a:close/>
                </a:path>
              </a:pathLst>
            </a:custGeom>
            <a:solidFill>
              <a:srgbClr val="2B4A9D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2428018" y="2610482"/>
            <a:ext cx="7613463" cy="13252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00"/>
              </a:lnSpc>
            </a:pPr>
            <a:r>
              <a:rPr lang="en-US" sz="2800" spc="280">
                <a:solidFill>
                  <a:srgbClr val="000000"/>
                </a:solidFill>
                <a:latin typeface="Lato Italics"/>
              </a:rPr>
              <a:t>Stable cash flow for longer periods: increased inventory days, but more predictable cash flow.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428018" y="2077181"/>
            <a:ext cx="12959906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spc="300">
                <a:solidFill>
                  <a:srgbClr val="2B4A9D"/>
                </a:solidFill>
                <a:latin typeface="Lato Bold"/>
              </a:rPr>
              <a:t>ENCOURAGE MORE PAYMENTS IN INSTALLMENTS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42168" y="2077181"/>
            <a:ext cx="487056" cy="523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spc="300">
                <a:solidFill>
                  <a:srgbClr val="FFFFFF"/>
                </a:solidFill>
                <a:latin typeface="Lato Bold"/>
              </a:rPr>
              <a:t>1</a:t>
            </a:r>
          </a:p>
        </p:txBody>
      </p:sp>
      <p:grpSp>
        <p:nvGrpSpPr>
          <p:cNvPr id="9" name="Group 9"/>
          <p:cNvGrpSpPr/>
          <p:nvPr/>
        </p:nvGrpSpPr>
        <p:grpSpPr>
          <a:xfrm rot="-5400000">
            <a:off x="568482" y="3755528"/>
            <a:ext cx="829509" cy="1966473"/>
            <a:chOff x="0" y="0"/>
            <a:chExt cx="2354580" cy="558188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353310" cy="5581882"/>
            </a:xfrm>
            <a:custGeom>
              <a:avLst/>
              <a:gdLst/>
              <a:ahLst/>
              <a:cxnLst/>
              <a:rect l="l" t="t" r="r" b="b"/>
              <a:pathLst>
                <a:path w="2353310" h="5581882">
                  <a:moveTo>
                    <a:pt x="784860" y="5514572"/>
                  </a:moveTo>
                  <a:cubicBezTo>
                    <a:pt x="905510" y="5555212"/>
                    <a:pt x="1042670" y="5581882"/>
                    <a:pt x="1177290" y="5581882"/>
                  </a:cubicBezTo>
                  <a:cubicBezTo>
                    <a:pt x="1311910" y="5581882"/>
                    <a:pt x="1441450" y="5559022"/>
                    <a:pt x="1560830" y="5518382"/>
                  </a:cubicBezTo>
                  <a:cubicBezTo>
                    <a:pt x="1563370" y="5517112"/>
                    <a:pt x="1565910" y="5517112"/>
                    <a:pt x="1568450" y="5515842"/>
                  </a:cubicBezTo>
                  <a:cubicBezTo>
                    <a:pt x="2016760" y="5353282"/>
                    <a:pt x="2346960" y="4924022"/>
                    <a:pt x="2353310" y="4414025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4410668"/>
                  </a:lnTo>
                  <a:cubicBezTo>
                    <a:pt x="6350" y="4926562"/>
                    <a:pt x="331470" y="5355822"/>
                    <a:pt x="784860" y="5514572"/>
                  </a:cubicBezTo>
                  <a:close/>
                </a:path>
              </a:pathLst>
            </a:custGeom>
            <a:solidFill>
              <a:srgbClr val="2B4A9D"/>
            </a:solidFill>
          </p:spPr>
        </p:sp>
      </p:grpSp>
      <p:sp>
        <p:nvSpPr>
          <p:cNvPr id="11" name="TextBox 11"/>
          <p:cNvSpPr txBox="1"/>
          <p:nvPr/>
        </p:nvSpPr>
        <p:spPr>
          <a:xfrm>
            <a:off x="2428018" y="4992520"/>
            <a:ext cx="11647163" cy="1428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50"/>
              </a:lnSpc>
            </a:pPr>
            <a:r>
              <a:rPr lang="en-US" sz="3000" spc="300">
                <a:solidFill>
                  <a:srgbClr val="000000"/>
                </a:solidFill>
                <a:latin typeface="Lato Italics"/>
              </a:rPr>
              <a:t>Make longer payment installments available, but an interest rate system is needed. (Interest rate should be added if payment stretched out for longer than 10 months)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42168" y="4443539"/>
            <a:ext cx="487056" cy="523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spc="300">
                <a:solidFill>
                  <a:srgbClr val="FFFFFF"/>
                </a:solidFill>
                <a:latin typeface="Lato Bold"/>
              </a:rPr>
              <a:t>2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428018" y="4443539"/>
            <a:ext cx="11179085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spc="300">
                <a:solidFill>
                  <a:srgbClr val="2B4A9D"/>
                </a:solidFill>
                <a:latin typeface="Lato Bold"/>
              </a:rPr>
              <a:t>LONGER PAYMENT INSTALLMENT AVAILABILITY</a:t>
            </a:r>
          </a:p>
        </p:txBody>
      </p:sp>
      <p:grpSp>
        <p:nvGrpSpPr>
          <p:cNvPr id="14" name="Group 14"/>
          <p:cNvGrpSpPr/>
          <p:nvPr/>
        </p:nvGrpSpPr>
        <p:grpSpPr>
          <a:xfrm rot="-5400000">
            <a:off x="568482" y="6128041"/>
            <a:ext cx="829509" cy="1966473"/>
            <a:chOff x="0" y="0"/>
            <a:chExt cx="2354580" cy="5581882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353310" cy="5581882"/>
            </a:xfrm>
            <a:custGeom>
              <a:avLst/>
              <a:gdLst/>
              <a:ahLst/>
              <a:cxnLst/>
              <a:rect l="l" t="t" r="r" b="b"/>
              <a:pathLst>
                <a:path w="2353310" h="5581882">
                  <a:moveTo>
                    <a:pt x="784860" y="5514572"/>
                  </a:moveTo>
                  <a:cubicBezTo>
                    <a:pt x="905510" y="5555212"/>
                    <a:pt x="1042670" y="5581882"/>
                    <a:pt x="1177290" y="5581882"/>
                  </a:cubicBezTo>
                  <a:cubicBezTo>
                    <a:pt x="1311910" y="5581882"/>
                    <a:pt x="1441450" y="5559022"/>
                    <a:pt x="1560830" y="5518382"/>
                  </a:cubicBezTo>
                  <a:cubicBezTo>
                    <a:pt x="1563370" y="5517112"/>
                    <a:pt x="1565910" y="5517112"/>
                    <a:pt x="1568450" y="5515842"/>
                  </a:cubicBezTo>
                  <a:cubicBezTo>
                    <a:pt x="2016760" y="5353282"/>
                    <a:pt x="2346960" y="4924022"/>
                    <a:pt x="2353310" y="4414025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4410668"/>
                  </a:lnTo>
                  <a:cubicBezTo>
                    <a:pt x="6350" y="4926562"/>
                    <a:pt x="331470" y="5355822"/>
                    <a:pt x="784860" y="5514572"/>
                  </a:cubicBezTo>
                  <a:close/>
                </a:path>
              </a:pathLst>
            </a:custGeom>
            <a:solidFill>
              <a:srgbClr val="2B4A9D"/>
            </a:solidFill>
          </p:spPr>
        </p:sp>
      </p:grpSp>
      <p:sp>
        <p:nvSpPr>
          <p:cNvPr id="16" name="TextBox 16"/>
          <p:cNvSpPr txBox="1"/>
          <p:nvPr/>
        </p:nvSpPr>
        <p:spPr>
          <a:xfrm>
            <a:off x="2428018" y="7376848"/>
            <a:ext cx="13413399" cy="952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50"/>
              </a:lnSpc>
            </a:pPr>
            <a:r>
              <a:rPr lang="en-US" sz="3000" spc="300">
                <a:solidFill>
                  <a:srgbClr val="000000"/>
                </a:solidFill>
                <a:latin typeface="Lato Italics"/>
              </a:rPr>
              <a:t>Late delivery time needs to be decreased to provide the best service. Investment in logistics needed.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342168" y="6816053"/>
            <a:ext cx="487056" cy="523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spc="300">
                <a:solidFill>
                  <a:srgbClr val="FFFFFF"/>
                </a:solidFill>
                <a:latin typeface="Lato Bold"/>
              </a:rPr>
              <a:t>3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428018" y="6816053"/>
            <a:ext cx="15859982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spc="300">
                <a:solidFill>
                  <a:srgbClr val="2B4A9D"/>
                </a:solidFill>
                <a:latin typeface="Lato Bold"/>
              </a:rPr>
              <a:t>MORE WORKFORCE OR WAREHOUSES CLOSER TO SAO PAULO</a:t>
            </a:r>
          </a:p>
        </p:txBody>
      </p:sp>
      <p:grpSp>
        <p:nvGrpSpPr>
          <p:cNvPr id="19" name="Group 19"/>
          <p:cNvGrpSpPr/>
          <p:nvPr/>
        </p:nvGrpSpPr>
        <p:grpSpPr>
          <a:xfrm rot="2700000">
            <a:off x="-1705354" y="-5607451"/>
            <a:ext cx="6164339" cy="6164339"/>
            <a:chOff x="0" y="0"/>
            <a:chExt cx="1913890" cy="191389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id="21" name="Group 21"/>
          <p:cNvGrpSpPr/>
          <p:nvPr/>
        </p:nvGrpSpPr>
        <p:grpSpPr>
          <a:xfrm rot="2700000">
            <a:off x="-1705354" y="10415649"/>
            <a:ext cx="6164339" cy="6164339"/>
            <a:chOff x="0" y="0"/>
            <a:chExt cx="1913890" cy="191389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sp>
        <p:nvSpPr>
          <p:cNvPr id="23" name="TextBox 23"/>
          <p:cNvSpPr txBox="1"/>
          <p:nvPr/>
        </p:nvSpPr>
        <p:spPr>
          <a:xfrm>
            <a:off x="4680897" y="659130"/>
            <a:ext cx="10501497" cy="662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59"/>
              </a:lnSpc>
            </a:pPr>
            <a:r>
              <a:rPr lang="en-US" sz="3899" spc="389">
                <a:solidFill>
                  <a:srgbClr val="2B4A9D"/>
                </a:solidFill>
                <a:latin typeface="Lato Bold"/>
              </a:rPr>
              <a:t>MAIN CONCLUSIONS FOR BUSINESS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76816" y="0"/>
            <a:ext cx="452408" cy="10287000"/>
            <a:chOff x="0" y="0"/>
            <a:chExt cx="165040" cy="375272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65040" cy="3752726"/>
            </a:xfrm>
            <a:custGeom>
              <a:avLst/>
              <a:gdLst/>
              <a:ahLst/>
              <a:cxnLst/>
              <a:rect l="l" t="t" r="r" b="b"/>
              <a:pathLst>
                <a:path w="165040" h="3752726">
                  <a:moveTo>
                    <a:pt x="0" y="0"/>
                  </a:moveTo>
                  <a:lnTo>
                    <a:pt x="165040" y="0"/>
                  </a:lnTo>
                  <a:lnTo>
                    <a:pt x="165040" y="3752726"/>
                  </a:lnTo>
                  <a:lnTo>
                    <a:pt x="0" y="3752726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id="4" name="Group 4"/>
          <p:cNvGrpSpPr/>
          <p:nvPr/>
        </p:nvGrpSpPr>
        <p:grpSpPr>
          <a:xfrm rot="-5400000">
            <a:off x="568482" y="1389170"/>
            <a:ext cx="829509" cy="1966473"/>
            <a:chOff x="0" y="0"/>
            <a:chExt cx="2354580" cy="558188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353310" cy="5581882"/>
            </a:xfrm>
            <a:custGeom>
              <a:avLst/>
              <a:gdLst/>
              <a:ahLst/>
              <a:cxnLst/>
              <a:rect l="l" t="t" r="r" b="b"/>
              <a:pathLst>
                <a:path w="2353310" h="5581882">
                  <a:moveTo>
                    <a:pt x="784860" y="5514572"/>
                  </a:moveTo>
                  <a:cubicBezTo>
                    <a:pt x="905510" y="5555212"/>
                    <a:pt x="1042670" y="5581882"/>
                    <a:pt x="1177290" y="5581882"/>
                  </a:cubicBezTo>
                  <a:cubicBezTo>
                    <a:pt x="1311910" y="5581882"/>
                    <a:pt x="1441450" y="5559022"/>
                    <a:pt x="1560830" y="5518382"/>
                  </a:cubicBezTo>
                  <a:cubicBezTo>
                    <a:pt x="1563370" y="5517112"/>
                    <a:pt x="1565910" y="5517112"/>
                    <a:pt x="1568450" y="5515842"/>
                  </a:cubicBezTo>
                  <a:cubicBezTo>
                    <a:pt x="2016760" y="5353282"/>
                    <a:pt x="2346960" y="4924022"/>
                    <a:pt x="2353310" y="4414025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4410668"/>
                  </a:lnTo>
                  <a:cubicBezTo>
                    <a:pt x="6350" y="4926562"/>
                    <a:pt x="331470" y="5355822"/>
                    <a:pt x="784860" y="5514572"/>
                  </a:cubicBezTo>
                  <a:close/>
                </a:path>
              </a:pathLst>
            </a:custGeom>
            <a:solidFill>
              <a:srgbClr val="2B4A9D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2428018" y="2610482"/>
            <a:ext cx="12959906" cy="13252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00"/>
              </a:lnSpc>
            </a:pPr>
            <a:r>
              <a:rPr lang="en-US" sz="2800" spc="280">
                <a:solidFill>
                  <a:srgbClr val="000000"/>
                </a:solidFill>
                <a:latin typeface="Lato Italics"/>
              </a:rPr>
              <a:t>The "Bed, bath and table", "Health beauty" and "furniture decor" category needs to have a lower late delivery ratio than 8% since they are the products that represent the brand most often.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428018" y="2077181"/>
            <a:ext cx="12959906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spc="300">
                <a:solidFill>
                  <a:srgbClr val="2B4A9D"/>
                </a:solidFill>
                <a:latin typeface="Lato Bold"/>
              </a:rPr>
              <a:t>MOST BOUGHT CATEGORIES NEED TO BE PRIORITY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42168" y="2077181"/>
            <a:ext cx="487056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spc="300">
                <a:solidFill>
                  <a:srgbClr val="FFFFFF"/>
                </a:solidFill>
                <a:latin typeface="Lato Bold"/>
              </a:rPr>
              <a:t>4</a:t>
            </a:r>
          </a:p>
        </p:txBody>
      </p:sp>
      <p:grpSp>
        <p:nvGrpSpPr>
          <p:cNvPr id="9" name="Group 9"/>
          <p:cNvGrpSpPr/>
          <p:nvPr/>
        </p:nvGrpSpPr>
        <p:grpSpPr>
          <a:xfrm rot="-5400000">
            <a:off x="568482" y="3755528"/>
            <a:ext cx="829509" cy="1966473"/>
            <a:chOff x="0" y="0"/>
            <a:chExt cx="2354580" cy="558188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353310" cy="5581882"/>
            </a:xfrm>
            <a:custGeom>
              <a:avLst/>
              <a:gdLst/>
              <a:ahLst/>
              <a:cxnLst/>
              <a:rect l="l" t="t" r="r" b="b"/>
              <a:pathLst>
                <a:path w="2353310" h="5581882">
                  <a:moveTo>
                    <a:pt x="784860" y="5514572"/>
                  </a:moveTo>
                  <a:cubicBezTo>
                    <a:pt x="905510" y="5555212"/>
                    <a:pt x="1042670" y="5581882"/>
                    <a:pt x="1177290" y="5581882"/>
                  </a:cubicBezTo>
                  <a:cubicBezTo>
                    <a:pt x="1311910" y="5581882"/>
                    <a:pt x="1441450" y="5559022"/>
                    <a:pt x="1560830" y="5518382"/>
                  </a:cubicBezTo>
                  <a:cubicBezTo>
                    <a:pt x="1563370" y="5517112"/>
                    <a:pt x="1565910" y="5517112"/>
                    <a:pt x="1568450" y="5515842"/>
                  </a:cubicBezTo>
                  <a:cubicBezTo>
                    <a:pt x="2016760" y="5353282"/>
                    <a:pt x="2346960" y="4924022"/>
                    <a:pt x="2353310" y="4414025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4410668"/>
                  </a:lnTo>
                  <a:cubicBezTo>
                    <a:pt x="6350" y="4926562"/>
                    <a:pt x="331470" y="5355822"/>
                    <a:pt x="784860" y="5514572"/>
                  </a:cubicBezTo>
                  <a:close/>
                </a:path>
              </a:pathLst>
            </a:custGeom>
            <a:solidFill>
              <a:srgbClr val="2B4A9D"/>
            </a:solidFill>
          </p:spPr>
        </p:sp>
      </p:grpSp>
      <p:sp>
        <p:nvSpPr>
          <p:cNvPr id="11" name="TextBox 11"/>
          <p:cNvSpPr txBox="1"/>
          <p:nvPr/>
        </p:nvSpPr>
        <p:spPr>
          <a:xfrm>
            <a:off x="2428018" y="4992520"/>
            <a:ext cx="12959906" cy="1428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50"/>
              </a:lnSpc>
            </a:pPr>
            <a:r>
              <a:rPr lang="en-US" sz="3000" spc="300">
                <a:solidFill>
                  <a:srgbClr val="000000"/>
                </a:solidFill>
                <a:latin typeface="Lato Italics"/>
              </a:rPr>
              <a:t>Sao Paulo has the largest demand, but outside SP state there could be a cheaper workforce: more incentive to sell at same prices. Company needs to increase marketing to nearby states.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42168" y="4443539"/>
            <a:ext cx="487056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spc="300">
                <a:solidFill>
                  <a:srgbClr val="FFFFFF"/>
                </a:solidFill>
                <a:latin typeface="Lato Bold"/>
              </a:rPr>
              <a:t>5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428018" y="4443539"/>
            <a:ext cx="11179085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spc="300">
                <a:solidFill>
                  <a:srgbClr val="2B4A9D"/>
                </a:solidFill>
                <a:latin typeface="Lato Bold"/>
              </a:rPr>
              <a:t>OFFICE FURNITURE SELLERS CLOSE TO SP NEEDED</a:t>
            </a:r>
          </a:p>
        </p:txBody>
      </p:sp>
      <p:grpSp>
        <p:nvGrpSpPr>
          <p:cNvPr id="14" name="Group 14"/>
          <p:cNvGrpSpPr/>
          <p:nvPr/>
        </p:nvGrpSpPr>
        <p:grpSpPr>
          <a:xfrm rot="-5400000">
            <a:off x="568482" y="6128041"/>
            <a:ext cx="829509" cy="1966473"/>
            <a:chOff x="0" y="0"/>
            <a:chExt cx="2354580" cy="5581882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353310" cy="5581882"/>
            </a:xfrm>
            <a:custGeom>
              <a:avLst/>
              <a:gdLst/>
              <a:ahLst/>
              <a:cxnLst/>
              <a:rect l="l" t="t" r="r" b="b"/>
              <a:pathLst>
                <a:path w="2353310" h="5581882">
                  <a:moveTo>
                    <a:pt x="784860" y="5514572"/>
                  </a:moveTo>
                  <a:cubicBezTo>
                    <a:pt x="905510" y="5555212"/>
                    <a:pt x="1042670" y="5581882"/>
                    <a:pt x="1177290" y="5581882"/>
                  </a:cubicBezTo>
                  <a:cubicBezTo>
                    <a:pt x="1311910" y="5581882"/>
                    <a:pt x="1441450" y="5559022"/>
                    <a:pt x="1560830" y="5518382"/>
                  </a:cubicBezTo>
                  <a:cubicBezTo>
                    <a:pt x="1563370" y="5517112"/>
                    <a:pt x="1565910" y="5517112"/>
                    <a:pt x="1568450" y="5515842"/>
                  </a:cubicBezTo>
                  <a:cubicBezTo>
                    <a:pt x="2016760" y="5353282"/>
                    <a:pt x="2346960" y="4924022"/>
                    <a:pt x="2353310" y="4414025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4410668"/>
                  </a:lnTo>
                  <a:cubicBezTo>
                    <a:pt x="6350" y="4926562"/>
                    <a:pt x="331470" y="5355822"/>
                    <a:pt x="784860" y="5514572"/>
                  </a:cubicBezTo>
                  <a:close/>
                </a:path>
              </a:pathLst>
            </a:custGeom>
            <a:solidFill>
              <a:srgbClr val="2B4A9D"/>
            </a:solidFill>
          </p:spPr>
        </p:sp>
      </p:grpSp>
      <p:sp>
        <p:nvSpPr>
          <p:cNvPr id="16" name="TextBox 16"/>
          <p:cNvSpPr txBox="1"/>
          <p:nvPr/>
        </p:nvSpPr>
        <p:spPr>
          <a:xfrm>
            <a:off x="2428018" y="7376848"/>
            <a:ext cx="12959906" cy="1428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50"/>
              </a:lnSpc>
            </a:pPr>
            <a:r>
              <a:rPr lang="en-US" sz="3000" spc="300">
                <a:solidFill>
                  <a:srgbClr val="000000"/>
                </a:solidFill>
                <a:latin typeface="Lato Italics"/>
              </a:rPr>
              <a:t>The company quickly needs to focus on its worst-rated categories and cities. Some masterclasses should be organized. Additionally, the company should focus on logistics for bad performing cities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342168" y="6816053"/>
            <a:ext cx="487056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spc="300">
                <a:solidFill>
                  <a:srgbClr val="FFFFFF"/>
                </a:solidFill>
                <a:latin typeface="Lato Bold"/>
              </a:rPr>
              <a:t>6</a:t>
            </a:r>
          </a:p>
          <a:p>
            <a:pPr algn="ctr">
              <a:lnSpc>
                <a:spcPts val="4200"/>
              </a:lnSpc>
            </a:pPr>
            <a:endParaRPr lang="en-US" sz="3000" spc="300">
              <a:solidFill>
                <a:srgbClr val="FFFFFF"/>
              </a:solidFill>
              <a:latin typeface="Lato Bold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2428018" y="6816053"/>
            <a:ext cx="8926205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spc="300">
                <a:solidFill>
                  <a:srgbClr val="2B4A9D"/>
                </a:solidFill>
                <a:latin typeface="Lato Bold"/>
              </a:rPr>
              <a:t>WORST VS BEST PRACTICES</a:t>
            </a:r>
          </a:p>
        </p:txBody>
      </p:sp>
      <p:grpSp>
        <p:nvGrpSpPr>
          <p:cNvPr id="19" name="Group 19"/>
          <p:cNvGrpSpPr/>
          <p:nvPr/>
        </p:nvGrpSpPr>
        <p:grpSpPr>
          <a:xfrm rot="2700000">
            <a:off x="-1705354" y="-5607451"/>
            <a:ext cx="6164339" cy="6164339"/>
            <a:chOff x="0" y="0"/>
            <a:chExt cx="1913890" cy="191389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id="21" name="Group 21"/>
          <p:cNvGrpSpPr/>
          <p:nvPr/>
        </p:nvGrpSpPr>
        <p:grpSpPr>
          <a:xfrm rot="2700000">
            <a:off x="-1705354" y="9730112"/>
            <a:ext cx="6164339" cy="6164339"/>
            <a:chOff x="0" y="0"/>
            <a:chExt cx="1913890" cy="191389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sp>
        <p:nvSpPr>
          <p:cNvPr id="23" name="TextBox 23"/>
          <p:cNvSpPr txBox="1"/>
          <p:nvPr/>
        </p:nvSpPr>
        <p:spPr>
          <a:xfrm>
            <a:off x="3893252" y="659130"/>
            <a:ext cx="10501497" cy="662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59"/>
              </a:lnSpc>
            </a:pPr>
            <a:r>
              <a:rPr lang="en-US" sz="3899" spc="389">
                <a:solidFill>
                  <a:srgbClr val="2B4A9D"/>
                </a:solidFill>
                <a:latin typeface="Lato Bold"/>
              </a:rPr>
              <a:t>MAIN CONCLUSIONS FOR BUSINESS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2700000">
            <a:off x="15004959" y="1860459"/>
            <a:ext cx="6566081" cy="6566081"/>
            <a:chOff x="0" y="0"/>
            <a:chExt cx="1913890" cy="191389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id="4" name="Group 4"/>
          <p:cNvGrpSpPr/>
          <p:nvPr/>
        </p:nvGrpSpPr>
        <p:grpSpPr>
          <a:xfrm rot="2700000">
            <a:off x="15361560" y="2217060"/>
            <a:ext cx="5852880" cy="5852880"/>
            <a:chOff x="0" y="0"/>
            <a:chExt cx="1913890" cy="191389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6" name="Group 6"/>
          <p:cNvGrpSpPr/>
          <p:nvPr/>
        </p:nvGrpSpPr>
        <p:grpSpPr>
          <a:xfrm rot="2700000">
            <a:off x="11143419" y="8163269"/>
            <a:ext cx="6164339" cy="6164339"/>
            <a:chOff x="0" y="0"/>
            <a:chExt cx="1913890" cy="191389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914D"/>
            </a:solidFill>
          </p:spPr>
        </p:sp>
      </p:grpSp>
      <p:sp>
        <p:nvSpPr>
          <p:cNvPr id="8" name="TextBox 8"/>
          <p:cNvSpPr txBox="1"/>
          <p:nvPr/>
        </p:nvSpPr>
        <p:spPr>
          <a:xfrm>
            <a:off x="1315816" y="3642973"/>
            <a:ext cx="10617173" cy="30504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371600" indent="-1371600">
              <a:lnSpc>
                <a:spcPts val="8128"/>
              </a:lnSpc>
              <a:buFont typeface="+mj-lt"/>
              <a:buAutoNum type="arabicPeriod"/>
            </a:pPr>
            <a:r>
              <a:rPr lang="en-US" sz="5400" dirty="0">
                <a:solidFill>
                  <a:srgbClr val="5271FF"/>
                </a:solidFill>
                <a:latin typeface="Arial Black" panose="020B0A04020102020204" pitchFamily="34" charset="0"/>
              </a:rPr>
              <a:t>Installments</a:t>
            </a:r>
          </a:p>
          <a:p>
            <a:pPr marL="1371600" indent="-1371600">
              <a:lnSpc>
                <a:spcPts val="8128"/>
              </a:lnSpc>
              <a:buFont typeface="+mj-lt"/>
              <a:buAutoNum type="arabicPeriod"/>
            </a:pPr>
            <a:r>
              <a:rPr lang="en-US" sz="5400" dirty="0">
                <a:solidFill>
                  <a:srgbClr val="5271FF"/>
                </a:solidFill>
                <a:latin typeface="Arial Black" panose="020B0A04020102020204" pitchFamily="34" charset="0"/>
              </a:rPr>
              <a:t>Top 16 categories</a:t>
            </a:r>
          </a:p>
          <a:p>
            <a:pPr marL="1371600" indent="-1371600">
              <a:lnSpc>
                <a:spcPts val="8128"/>
              </a:lnSpc>
              <a:buFont typeface="+mj-lt"/>
              <a:buAutoNum type="arabicPeriod"/>
            </a:pPr>
            <a:r>
              <a:rPr lang="en-US" sz="5400" dirty="0">
                <a:solidFill>
                  <a:srgbClr val="5271FF"/>
                </a:solidFill>
                <a:latin typeface="Arial Black" panose="020B0A04020102020204" pitchFamily="34" charset="0"/>
              </a:rPr>
              <a:t>Overall outlook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15816" y="496036"/>
            <a:ext cx="15025611" cy="5728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76"/>
              </a:lnSpc>
            </a:pPr>
            <a:r>
              <a:rPr lang="en-US" sz="4168" spc="208" dirty="0">
                <a:solidFill>
                  <a:srgbClr val="2B4A9D"/>
                </a:solidFill>
                <a:latin typeface="Poppins ExtraBold"/>
              </a:rPr>
              <a:t>STRUCTURE</a:t>
            </a:r>
            <a:endParaRPr lang="en-US" sz="4168" spc="208" dirty="0">
              <a:solidFill>
                <a:srgbClr val="2B4A9D"/>
              </a:solidFill>
              <a:latin typeface="Poppins ExtraBold Bold"/>
            </a:endParaRP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3">
            <a:alphaModFix amt="69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-4267200" y="997268"/>
            <a:ext cx="12993464" cy="2102579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0" y="0"/>
            <a:ext cx="541602" cy="10287000"/>
            <a:chOff x="0" y="0"/>
            <a:chExt cx="157867" cy="299846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57867" cy="2998468"/>
            </a:xfrm>
            <a:custGeom>
              <a:avLst/>
              <a:gdLst/>
              <a:ahLst/>
              <a:cxnLst/>
              <a:rect l="l" t="t" r="r" b="b"/>
              <a:pathLst>
                <a:path w="157867" h="2998468">
                  <a:moveTo>
                    <a:pt x="0" y="0"/>
                  </a:moveTo>
                  <a:lnTo>
                    <a:pt x="157867" y="0"/>
                  </a:lnTo>
                  <a:lnTo>
                    <a:pt x="157867" y="2998468"/>
                  </a:lnTo>
                  <a:lnTo>
                    <a:pt x="0" y="2998468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</p:spTree>
    <p:extLst>
      <p:ext uri="{BB962C8B-B14F-4D97-AF65-F5344CB8AC3E}">
        <p14:creationId xmlns:p14="http://schemas.microsoft.com/office/powerpoint/2010/main" val="29168200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19537" y="8172754"/>
            <a:ext cx="1635964" cy="1633346"/>
            <a:chOff x="0" y="0"/>
            <a:chExt cx="6350000" cy="633984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id="4" name="Group 4"/>
          <p:cNvGrpSpPr/>
          <p:nvPr/>
        </p:nvGrpSpPr>
        <p:grpSpPr>
          <a:xfrm rot="5400000">
            <a:off x="618228" y="566151"/>
            <a:ext cx="1635964" cy="1633346"/>
            <a:chOff x="0" y="0"/>
            <a:chExt cx="6350000" cy="633984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834349" y="2502669"/>
            <a:ext cx="10519703" cy="592489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619537" y="782745"/>
            <a:ext cx="16639763" cy="60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4000" spc="200">
                <a:solidFill>
                  <a:srgbClr val="2B4A9D"/>
                </a:solidFill>
                <a:latin typeface="Poppins ExtraBold"/>
              </a:rPr>
              <a:t>1) INSTALLMENT PAYMENT ANALYSIS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332662" y="1785621"/>
            <a:ext cx="5260790" cy="74726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24" lvl="1" indent="-302262">
              <a:lnSpc>
                <a:spcPts val="3920"/>
              </a:lnSpc>
              <a:buFont typeface="Arial"/>
              <a:buChar char="•"/>
            </a:pPr>
            <a:r>
              <a:rPr lang="en-US" sz="2800" spc="280">
                <a:solidFill>
                  <a:srgbClr val="000000"/>
                </a:solidFill>
                <a:latin typeface="Arialle"/>
              </a:rPr>
              <a:t>127.96 - Average purchase price without installments</a:t>
            </a:r>
          </a:p>
          <a:p>
            <a:pPr>
              <a:lnSpc>
                <a:spcPts val="4200"/>
              </a:lnSpc>
            </a:pPr>
            <a:endParaRPr lang="en-US" sz="2800" spc="280">
              <a:solidFill>
                <a:srgbClr val="000000"/>
              </a:solidFill>
              <a:latin typeface="Arialle"/>
            </a:endParaRPr>
          </a:p>
          <a:p>
            <a:pPr marL="604524" lvl="1" indent="-302262">
              <a:lnSpc>
                <a:spcPts val="3920"/>
              </a:lnSpc>
              <a:buFont typeface="Arial"/>
              <a:buChar char="•"/>
            </a:pPr>
            <a:r>
              <a:rPr lang="en-US" sz="2800" spc="280">
                <a:solidFill>
                  <a:srgbClr val="000000"/>
                </a:solidFill>
                <a:latin typeface="Arialle"/>
              </a:rPr>
              <a:t>Customers choose installments for more expensive purchases</a:t>
            </a:r>
          </a:p>
          <a:p>
            <a:pPr>
              <a:lnSpc>
                <a:spcPts val="3920"/>
              </a:lnSpc>
            </a:pPr>
            <a:endParaRPr lang="en-US" sz="2800" spc="280">
              <a:solidFill>
                <a:srgbClr val="000000"/>
              </a:solidFill>
              <a:latin typeface="Arialle"/>
            </a:endParaRPr>
          </a:p>
          <a:p>
            <a:pPr marL="604524" lvl="1" indent="-302262">
              <a:lnSpc>
                <a:spcPts val="3920"/>
              </a:lnSpc>
              <a:buFont typeface="Arial"/>
              <a:buChar char="•"/>
            </a:pPr>
            <a:r>
              <a:rPr lang="en-US" sz="2800" spc="280">
                <a:solidFill>
                  <a:srgbClr val="000000"/>
                </a:solidFill>
                <a:latin typeface="Arialle"/>
              </a:rPr>
              <a:t>Most expensive purchases - the longest timeframe taken</a:t>
            </a:r>
          </a:p>
          <a:p>
            <a:pPr>
              <a:lnSpc>
                <a:spcPts val="3920"/>
              </a:lnSpc>
            </a:pPr>
            <a:endParaRPr lang="en-US" sz="2800" spc="280">
              <a:solidFill>
                <a:srgbClr val="000000"/>
              </a:solidFill>
              <a:latin typeface="Arialle"/>
            </a:endParaRPr>
          </a:p>
          <a:p>
            <a:pPr marL="604524" lvl="1" indent="-302262">
              <a:lnSpc>
                <a:spcPts val="3920"/>
              </a:lnSpc>
              <a:buFont typeface="Arial"/>
              <a:buChar char="•"/>
            </a:pPr>
            <a:r>
              <a:rPr lang="en-US" sz="2800" spc="280">
                <a:solidFill>
                  <a:srgbClr val="000000"/>
                </a:solidFill>
                <a:latin typeface="Arialle"/>
              </a:rPr>
              <a:t>More customers are incentivized to buy at this store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271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-5249" y="5249"/>
            <a:ext cx="6561483" cy="6550984"/>
            <a:chOff x="0" y="0"/>
            <a:chExt cx="6350000" cy="633984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4" name="Group 4"/>
          <p:cNvGrpSpPr/>
          <p:nvPr/>
        </p:nvGrpSpPr>
        <p:grpSpPr>
          <a:xfrm rot="-5400000">
            <a:off x="11731767" y="3730767"/>
            <a:ext cx="6561483" cy="6550984"/>
            <a:chOff x="0" y="0"/>
            <a:chExt cx="6350000" cy="633984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3319284" y="4219575"/>
            <a:ext cx="11649432" cy="160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FFFFFF"/>
                </a:solidFill>
                <a:latin typeface="Canva Sans Bold"/>
              </a:rPr>
              <a:t>Why should we care?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19537" y="8172754"/>
            <a:ext cx="1635964" cy="1633346"/>
            <a:chOff x="0" y="0"/>
            <a:chExt cx="6350000" cy="633984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id="4" name="Group 4"/>
          <p:cNvGrpSpPr/>
          <p:nvPr/>
        </p:nvGrpSpPr>
        <p:grpSpPr>
          <a:xfrm rot="5400000">
            <a:off x="618228" y="566151"/>
            <a:ext cx="1635964" cy="1633346"/>
            <a:chOff x="0" y="0"/>
            <a:chExt cx="6350000" cy="633984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619537" y="782745"/>
            <a:ext cx="16639763" cy="60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4000" spc="200">
                <a:solidFill>
                  <a:srgbClr val="2B4A9D"/>
                </a:solidFill>
                <a:latin typeface="Poppins ExtraBold"/>
              </a:rPr>
              <a:t>1) INSTALLMENT PAYMENT ANALYSIS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106400" y="1790700"/>
            <a:ext cx="4687957" cy="69585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endParaRPr lang="en-US" sz="2799" spc="279" dirty="0">
              <a:solidFill>
                <a:srgbClr val="000000"/>
              </a:solidFill>
              <a:latin typeface="Arialle"/>
            </a:endParaRPr>
          </a:p>
          <a:p>
            <a:pPr marL="604519" lvl="1" indent="-302260">
              <a:lnSpc>
                <a:spcPts val="3919"/>
              </a:lnSpc>
              <a:buFont typeface="Arial"/>
              <a:buChar char="•"/>
            </a:pPr>
            <a:r>
              <a:rPr lang="en-US" sz="2799" spc="279" dirty="0">
                <a:solidFill>
                  <a:srgbClr val="000000"/>
                </a:solidFill>
                <a:latin typeface="Arialle"/>
              </a:rPr>
              <a:t>Increased stability for a business - less impact from seasonality</a:t>
            </a:r>
          </a:p>
          <a:p>
            <a:pPr>
              <a:lnSpc>
                <a:spcPts val="3919"/>
              </a:lnSpc>
            </a:pPr>
            <a:endParaRPr lang="en-US" sz="2799" spc="279" dirty="0">
              <a:solidFill>
                <a:srgbClr val="000000"/>
              </a:solidFill>
              <a:latin typeface="Arialle"/>
            </a:endParaRPr>
          </a:p>
          <a:p>
            <a:pPr marL="604519" lvl="1" indent="-302260">
              <a:lnSpc>
                <a:spcPts val="3919"/>
              </a:lnSpc>
              <a:buFont typeface="Arial"/>
              <a:buChar char="•"/>
            </a:pPr>
            <a:r>
              <a:rPr lang="en-US" sz="2799" spc="279" dirty="0">
                <a:solidFill>
                  <a:srgbClr val="000000"/>
                </a:solidFill>
                <a:latin typeface="Arialle"/>
              </a:rPr>
              <a:t>More stable cash flow - better terms for bank loans</a:t>
            </a:r>
          </a:p>
          <a:p>
            <a:pPr marL="302259" lvl="1">
              <a:lnSpc>
                <a:spcPts val="3919"/>
              </a:lnSpc>
            </a:pPr>
            <a:endParaRPr lang="en-US" sz="2799" spc="279" dirty="0">
              <a:solidFill>
                <a:srgbClr val="000000"/>
              </a:solidFill>
              <a:latin typeface="Arialle"/>
            </a:endParaRPr>
          </a:p>
          <a:p>
            <a:pPr marL="604519" lvl="1" indent="-302260">
              <a:lnSpc>
                <a:spcPts val="3919"/>
              </a:lnSpc>
              <a:buFont typeface="Arial"/>
              <a:buChar char="•"/>
            </a:pPr>
            <a:r>
              <a:rPr lang="en-US" sz="2799" spc="279" dirty="0">
                <a:solidFill>
                  <a:srgbClr val="000000"/>
                </a:solidFill>
                <a:latin typeface="Arialle"/>
              </a:rPr>
              <a:t>A potential problem with installments longer than 10 months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A2E8A8A-2E5A-9773-639C-EBB4EAE39E6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59"/>
          <a:stretch/>
        </p:blipFill>
        <p:spPr>
          <a:xfrm>
            <a:off x="838200" y="2033853"/>
            <a:ext cx="12395321" cy="621929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6"/>
          <p:cNvGrpSpPr/>
          <p:nvPr/>
        </p:nvGrpSpPr>
        <p:grpSpPr>
          <a:xfrm rot="2700000">
            <a:off x="11143419" y="8043030"/>
            <a:ext cx="6164339" cy="6164339"/>
            <a:chOff x="0" y="0"/>
            <a:chExt cx="1913890" cy="191389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id="8" name="Group 8"/>
          <p:cNvGrpSpPr/>
          <p:nvPr/>
        </p:nvGrpSpPr>
        <p:grpSpPr>
          <a:xfrm rot="2700000">
            <a:off x="11143419" y="-3920369"/>
            <a:ext cx="6164339" cy="6164339"/>
            <a:chOff x="0" y="0"/>
            <a:chExt cx="1913890" cy="191389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sp>
        <p:nvSpPr>
          <p:cNvPr id="10" name="TextBox 10"/>
          <p:cNvSpPr txBox="1"/>
          <p:nvPr/>
        </p:nvSpPr>
        <p:spPr>
          <a:xfrm>
            <a:off x="264922" y="1131137"/>
            <a:ext cx="12047658" cy="16249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90"/>
              </a:lnSpc>
            </a:pPr>
            <a:r>
              <a:rPr lang="en-US" sz="5800" spc="290">
                <a:solidFill>
                  <a:srgbClr val="2B4A9D"/>
                </a:solidFill>
                <a:latin typeface="Poppins ExtraBold"/>
              </a:rPr>
              <a:t>2) TOP 16 CATEGORY ANALYSIS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05718F2-EE22-8054-CABB-D370C2D6C5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962" t="26709" r="20998" b="55812"/>
          <a:stretch/>
        </p:blipFill>
        <p:spPr>
          <a:xfrm>
            <a:off x="30655" y="4610100"/>
            <a:ext cx="539686" cy="1219201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 rot="5400000">
            <a:off x="-1309" y="1309"/>
            <a:ext cx="1635964" cy="1633346"/>
            <a:chOff x="0" y="0"/>
            <a:chExt cx="6350000" cy="633984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E47FA28D-6D20-BD31-CA1A-92D14EEC5F9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57" t="7263"/>
          <a:stretch/>
        </p:blipFill>
        <p:spPr>
          <a:xfrm>
            <a:off x="457200" y="4692104"/>
            <a:ext cx="12567632" cy="5604693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952379" y="2828844"/>
            <a:ext cx="9135755" cy="1600200"/>
          </a:xfrm>
          <a:prstGeom prst="rect">
            <a:avLst/>
          </a:prstGeom>
          <a:solidFill>
            <a:schemeClr val="bg1"/>
          </a:solidFill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spc="300" dirty="0">
                <a:solidFill>
                  <a:srgbClr val="000000"/>
                </a:solidFill>
                <a:latin typeface="Arialle"/>
              </a:rPr>
              <a:t>Analysis of the top 16 product categories, that are responsible for 80% of total companies' revenue.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515600" y="3551237"/>
            <a:ext cx="7202059" cy="3184526"/>
          </a:xfrm>
          <a:prstGeom prst="rect">
            <a:avLst/>
          </a:prstGeom>
          <a:solidFill>
            <a:schemeClr val="bg1"/>
          </a:solidFill>
          <a:ln w="76200">
            <a:solidFill>
              <a:srgbClr val="2B4A9D"/>
            </a:solidFill>
          </a:ln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endParaRPr lang="en-US" sz="3000" spc="300" dirty="0">
              <a:solidFill>
                <a:srgbClr val="000000"/>
              </a:solidFill>
              <a:latin typeface="Arialle"/>
            </a:endParaRPr>
          </a:p>
          <a:p>
            <a:pPr algn="ctr">
              <a:lnSpc>
                <a:spcPts val="4200"/>
              </a:lnSpc>
            </a:pPr>
            <a:r>
              <a:rPr lang="en-US" sz="3000" spc="300" dirty="0">
                <a:solidFill>
                  <a:srgbClr val="000000"/>
                </a:solidFill>
                <a:latin typeface="Arialle"/>
              </a:rPr>
              <a:t>Top 3 categories:</a:t>
            </a:r>
          </a:p>
          <a:p>
            <a:pPr marL="647703" lvl="1" indent="-323852" algn="ctr">
              <a:lnSpc>
                <a:spcPts val="4200"/>
              </a:lnSpc>
              <a:buFont typeface="Arial"/>
              <a:buChar char="•"/>
            </a:pPr>
            <a:r>
              <a:rPr lang="en-US" sz="3000" spc="300" dirty="0">
                <a:solidFill>
                  <a:srgbClr val="000000"/>
                </a:solidFill>
                <a:latin typeface="Arialle"/>
              </a:rPr>
              <a:t>Health/beauty (9.22% of total)</a:t>
            </a:r>
          </a:p>
          <a:p>
            <a:pPr marL="647703" lvl="1" indent="-323852" algn="ctr">
              <a:lnSpc>
                <a:spcPts val="4200"/>
              </a:lnSpc>
              <a:buFont typeface="Arial"/>
              <a:buChar char="•"/>
            </a:pPr>
            <a:r>
              <a:rPr lang="en-US" sz="3000" spc="300" dirty="0">
                <a:solidFill>
                  <a:srgbClr val="000000"/>
                </a:solidFill>
                <a:latin typeface="Arialle"/>
              </a:rPr>
              <a:t>Watches – gifts (8.35% of total)</a:t>
            </a:r>
          </a:p>
          <a:p>
            <a:pPr marL="647703" lvl="1" indent="-323852" algn="ctr">
              <a:lnSpc>
                <a:spcPts val="4200"/>
              </a:lnSpc>
              <a:buFont typeface="Arial"/>
              <a:buChar char="•"/>
            </a:pPr>
            <a:r>
              <a:rPr lang="en-US" sz="3000" spc="300" dirty="0">
                <a:solidFill>
                  <a:srgbClr val="000000"/>
                </a:solidFill>
                <a:latin typeface="Arialle"/>
              </a:rPr>
              <a:t>Bed bath table (7.94% of total)</a:t>
            </a:r>
          </a:p>
          <a:p>
            <a:pPr marL="647703" lvl="1" indent="-323852" algn="ctr">
              <a:lnSpc>
                <a:spcPts val="4200"/>
              </a:lnSpc>
              <a:buFont typeface="Arial"/>
              <a:buChar char="•"/>
            </a:pPr>
            <a:endParaRPr lang="en-US" sz="3000" spc="300" dirty="0">
              <a:solidFill>
                <a:srgbClr val="000000"/>
              </a:solidFill>
              <a:latin typeface="Arialle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0" y="1753620"/>
            <a:ext cx="8893312" cy="853338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2964955" y="533398"/>
            <a:ext cx="11856713" cy="10287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50"/>
              </a:lnSpc>
            </a:pPr>
            <a:r>
              <a:rPr lang="en-US" sz="7000" spc="350">
                <a:solidFill>
                  <a:srgbClr val="2B4A9D"/>
                </a:solidFill>
                <a:latin typeface="Poppins ExtraBold"/>
              </a:rPr>
              <a:t>2.1) BIGGEST EARNER</a:t>
            </a:r>
          </a:p>
        </p:txBody>
      </p:sp>
      <p:grpSp>
        <p:nvGrpSpPr>
          <p:cNvPr id="4" name="Group 4"/>
          <p:cNvGrpSpPr/>
          <p:nvPr/>
        </p:nvGrpSpPr>
        <p:grpSpPr>
          <a:xfrm rot="-2700000">
            <a:off x="17438570" y="-1129060"/>
            <a:ext cx="2569362" cy="2755011"/>
            <a:chOff x="0" y="0"/>
            <a:chExt cx="1784920" cy="191389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784920" cy="1913890"/>
            </a:xfrm>
            <a:custGeom>
              <a:avLst/>
              <a:gdLst/>
              <a:ahLst/>
              <a:cxnLst/>
              <a:rect l="l" t="t" r="r" b="b"/>
              <a:pathLst>
                <a:path w="1784920" h="1913890">
                  <a:moveTo>
                    <a:pt x="0" y="0"/>
                  </a:moveTo>
                  <a:lnTo>
                    <a:pt x="0" y="1913890"/>
                  </a:lnTo>
                  <a:lnTo>
                    <a:pt x="1784920" y="1913890"/>
                  </a:lnTo>
                  <a:lnTo>
                    <a:pt x="1784920" y="0"/>
                  </a:lnTo>
                  <a:lnTo>
                    <a:pt x="0" y="0"/>
                  </a:lnTo>
                  <a:close/>
                  <a:moveTo>
                    <a:pt x="172396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723960" y="59690"/>
                  </a:lnTo>
                  <a:lnTo>
                    <a:pt x="1723960" y="185293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9677400" y="2115357"/>
            <a:ext cx="7465704" cy="71381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02259" lvl="1">
              <a:lnSpc>
                <a:spcPts val="4479"/>
              </a:lnSpc>
            </a:pPr>
            <a:r>
              <a:rPr lang="en-US" sz="2799" spc="279" dirty="0">
                <a:solidFill>
                  <a:srgbClr val="000000"/>
                </a:solidFill>
                <a:latin typeface="Arialle Bold"/>
              </a:rPr>
              <a:t>São Paulo</a:t>
            </a:r>
            <a:r>
              <a:rPr lang="en-US" sz="2799" spc="279" dirty="0">
                <a:solidFill>
                  <a:srgbClr val="000000"/>
                </a:solidFill>
                <a:latin typeface="Arialle"/>
              </a:rPr>
              <a:t> - 65% of revenue</a:t>
            </a:r>
          </a:p>
          <a:p>
            <a:pPr marL="604519" lvl="1" indent="-302260">
              <a:lnSpc>
                <a:spcPts val="3947"/>
              </a:lnSpc>
              <a:buFont typeface="Arial"/>
              <a:buChar char="•"/>
            </a:pPr>
            <a:endParaRPr lang="en-US" sz="2799" spc="279" dirty="0">
              <a:solidFill>
                <a:srgbClr val="000000"/>
              </a:solidFill>
              <a:latin typeface="Arialle"/>
            </a:endParaRPr>
          </a:p>
          <a:p>
            <a:pPr marL="302259" lvl="1">
              <a:lnSpc>
                <a:spcPts val="3947"/>
              </a:lnSpc>
            </a:pPr>
            <a:r>
              <a:rPr lang="en-US" sz="2799" spc="279" dirty="0">
                <a:solidFill>
                  <a:srgbClr val="000000"/>
                </a:solidFill>
                <a:latin typeface="Arialle"/>
              </a:rPr>
              <a:t>Revenue </a:t>
            </a:r>
            <a:r>
              <a:rPr lang="en-US" sz="2799" spc="279" dirty="0">
                <a:solidFill>
                  <a:srgbClr val="000000"/>
                </a:solidFill>
                <a:latin typeface="Arialle Bold"/>
              </a:rPr>
              <a:t>over 1 Million</a:t>
            </a:r>
            <a:r>
              <a:rPr lang="en-US" sz="2799" spc="279" dirty="0">
                <a:solidFill>
                  <a:srgbClr val="000000"/>
                </a:solidFill>
                <a:latin typeface="Arialle"/>
              </a:rPr>
              <a:t> from "Bed, baths, table" and "Watches - gifts" categories.</a:t>
            </a:r>
          </a:p>
          <a:p>
            <a:pPr marL="302259" lvl="1">
              <a:lnSpc>
                <a:spcPts val="3947"/>
              </a:lnSpc>
            </a:pPr>
            <a:endParaRPr lang="en-US" sz="2799" spc="279" dirty="0">
              <a:solidFill>
                <a:srgbClr val="000000"/>
              </a:solidFill>
              <a:latin typeface="Arialle"/>
            </a:endParaRPr>
          </a:p>
          <a:p>
            <a:pPr>
              <a:lnSpc>
                <a:spcPts val="3947"/>
              </a:lnSpc>
            </a:pPr>
            <a:endParaRPr lang="en-US" sz="2799" spc="279" dirty="0">
              <a:solidFill>
                <a:srgbClr val="000000"/>
              </a:solidFill>
              <a:latin typeface="Arialle"/>
            </a:endParaRPr>
          </a:p>
          <a:p>
            <a:pPr>
              <a:lnSpc>
                <a:spcPts val="4697"/>
              </a:lnSpc>
            </a:pPr>
            <a:r>
              <a:rPr lang="en-US" sz="2899" spc="339" dirty="0">
                <a:solidFill>
                  <a:srgbClr val="2B4A9D"/>
                </a:solidFill>
                <a:latin typeface="Arialle Bold"/>
              </a:rPr>
              <a:t>Some problems:</a:t>
            </a:r>
          </a:p>
          <a:p>
            <a:pPr marL="604519" lvl="1" indent="-302260">
              <a:lnSpc>
                <a:spcPts val="3919"/>
              </a:lnSpc>
              <a:buFont typeface="Arial"/>
              <a:buChar char="•"/>
            </a:pPr>
            <a:r>
              <a:rPr lang="en-US" sz="2799" spc="279" dirty="0">
                <a:solidFill>
                  <a:srgbClr val="000000"/>
                </a:solidFill>
                <a:latin typeface="Arialle"/>
              </a:rPr>
              <a:t>4th worst state in late deliveries</a:t>
            </a:r>
          </a:p>
          <a:p>
            <a:pPr marL="604519" lvl="1" indent="-302260">
              <a:lnSpc>
                <a:spcPts val="3919"/>
              </a:lnSpc>
              <a:buFont typeface="Arial"/>
              <a:buChar char="•"/>
            </a:pPr>
            <a:r>
              <a:rPr lang="en-US" sz="2799" spc="279" dirty="0">
                <a:solidFill>
                  <a:srgbClr val="000000"/>
                </a:solidFill>
                <a:latin typeface="Arialle"/>
              </a:rPr>
              <a:t>Most profitable categories: over 8% late deliveries.</a:t>
            </a:r>
          </a:p>
          <a:p>
            <a:pPr marL="604519" lvl="1" indent="-302260">
              <a:lnSpc>
                <a:spcPts val="3919"/>
              </a:lnSpc>
              <a:buFont typeface="Arial"/>
              <a:buChar char="•"/>
            </a:pPr>
            <a:r>
              <a:rPr lang="en-US" sz="2799" spc="279" dirty="0">
                <a:solidFill>
                  <a:srgbClr val="000000"/>
                </a:solidFill>
                <a:latin typeface="Arialle"/>
              </a:rPr>
              <a:t>Office furniture - Concerningly low review rate: 3.52</a:t>
            </a:r>
          </a:p>
          <a:p>
            <a:pPr marL="604519" lvl="1" indent="-302260">
              <a:lnSpc>
                <a:spcPts val="3919"/>
              </a:lnSpc>
              <a:buFont typeface="Arial"/>
              <a:buChar char="•"/>
            </a:pPr>
            <a:r>
              <a:rPr lang="en-US" sz="2799" spc="279" dirty="0">
                <a:solidFill>
                  <a:srgbClr val="000000"/>
                </a:solidFill>
                <a:latin typeface="Arialle Bold"/>
              </a:rPr>
              <a:t>2nd lowest</a:t>
            </a:r>
            <a:r>
              <a:rPr lang="en-US" sz="2799" spc="279" dirty="0">
                <a:solidFill>
                  <a:srgbClr val="000000"/>
                </a:solidFill>
                <a:latin typeface="Arialle"/>
              </a:rPr>
              <a:t> in average reviews.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863042" y="2523042"/>
            <a:ext cx="3845377" cy="7060805"/>
          </a:xfrm>
          <a:prstGeom prst="rect">
            <a:avLst/>
          </a:prstGeom>
          <a:solidFill>
            <a:srgbClr val="37C9EF"/>
          </a:solidFill>
        </p:spPr>
      </p:sp>
      <p:sp>
        <p:nvSpPr>
          <p:cNvPr id="3" name="AutoShape 3"/>
          <p:cNvSpPr/>
          <p:nvPr/>
        </p:nvSpPr>
        <p:spPr>
          <a:xfrm>
            <a:off x="8779870" y="675793"/>
            <a:ext cx="3845377" cy="1847249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9599687" y="1028700"/>
            <a:ext cx="2205744" cy="2205744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9782562" y="1212202"/>
            <a:ext cx="1838741" cy="1838741"/>
          </a:xfrm>
          <a:prstGeom prst="rect">
            <a:avLst/>
          </a:prstGeom>
        </p:spPr>
      </p:pic>
      <p:sp>
        <p:nvSpPr>
          <p:cNvPr id="6" name="AutoShape 6"/>
          <p:cNvSpPr/>
          <p:nvPr/>
        </p:nvSpPr>
        <p:spPr>
          <a:xfrm>
            <a:off x="12871532" y="2523042"/>
            <a:ext cx="3845377" cy="7060805"/>
          </a:xfrm>
          <a:prstGeom prst="rect">
            <a:avLst/>
          </a:prstGeom>
          <a:solidFill>
            <a:srgbClr val="3EDAD8"/>
          </a:solidFill>
        </p:spPr>
      </p:sp>
      <p:sp>
        <p:nvSpPr>
          <p:cNvPr id="7" name="AutoShape 7"/>
          <p:cNvSpPr/>
          <p:nvPr/>
        </p:nvSpPr>
        <p:spPr>
          <a:xfrm>
            <a:off x="12871532" y="640449"/>
            <a:ext cx="3845377" cy="1847249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8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3691348" y="993356"/>
            <a:ext cx="2205744" cy="2205744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3874223" y="1176858"/>
            <a:ext cx="1838741" cy="1838741"/>
          </a:xfrm>
          <a:prstGeom prst="rect">
            <a:avLst/>
          </a:prstGeom>
        </p:spPr>
      </p:pic>
      <p:sp>
        <p:nvSpPr>
          <p:cNvPr id="10" name="AutoShape 10"/>
          <p:cNvSpPr/>
          <p:nvPr/>
        </p:nvSpPr>
        <p:spPr>
          <a:xfrm>
            <a:off x="4851988" y="2523042"/>
            <a:ext cx="3845377" cy="7060805"/>
          </a:xfrm>
          <a:prstGeom prst="rect">
            <a:avLst/>
          </a:prstGeom>
          <a:solidFill>
            <a:srgbClr val="2C92D5"/>
          </a:solidFill>
        </p:spPr>
      </p:sp>
      <p:sp>
        <p:nvSpPr>
          <p:cNvPr id="11" name="AutoShape 11"/>
          <p:cNvSpPr/>
          <p:nvPr/>
        </p:nvSpPr>
        <p:spPr>
          <a:xfrm>
            <a:off x="4851988" y="614685"/>
            <a:ext cx="3845377" cy="1847249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5671804" y="993356"/>
            <a:ext cx="2205744" cy="2205744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5854679" y="1176858"/>
            <a:ext cx="1838741" cy="1838741"/>
          </a:xfrm>
          <a:prstGeom prst="rect">
            <a:avLst/>
          </a:prstGeom>
        </p:spPr>
      </p:pic>
      <p:sp>
        <p:nvSpPr>
          <p:cNvPr id="14" name="AutoShape 14"/>
          <p:cNvSpPr/>
          <p:nvPr/>
        </p:nvSpPr>
        <p:spPr>
          <a:xfrm>
            <a:off x="843498" y="1906893"/>
            <a:ext cx="3845377" cy="7676955"/>
          </a:xfrm>
          <a:prstGeom prst="rect">
            <a:avLst/>
          </a:prstGeom>
          <a:solidFill>
            <a:srgbClr val="13538A"/>
          </a:solidFill>
        </p:spPr>
      </p:sp>
      <p:sp>
        <p:nvSpPr>
          <p:cNvPr id="15" name="AutoShape 15"/>
          <p:cNvSpPr/>
          <p:nvPr/>
        </p:nvSpPr>
        <p:spPr>
          <a:xfrm>
            <a:off x="842871" y="650029"/>
            <a:ext cx="4009116" cy="1847249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662688" y="1028700"/>
            <a:ext cx="2205744" cy="2205744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1845563" y="1212202"/>
            <a:ext cx="1838741" cy="1838741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2345113" y="1652088"/>
            <a:ext cx="1004634" cy="958969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>
          <a:xfrm>
            <a:off x="6428712" y="1485141"/>
            <a:ext cx="690676" cy="1037901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>
            <a:fillRect/>
          </a:stretch>
        </p:blipFill>
        <p:spPr>
          <a:xfrm>
            <a:off x="10052800" y="1468905"/>
            <a:ext cx="1299518" cy="1299518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rcRect/>
          <a:stretch>
            <a:fillRect/>
          </a:stretch>
        </p:blipFill>
        <p:spPr>
          <a:xfrm>
            <a:off x="14191813" y="1599418"/>
            <a:ext cx="1203561" cy="984732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>
            <a:off x="1088969" y="3529952"/>
            <a:ext cx="3354434" cy="711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46"/>
              </a:lnSpc>
            </a:pPr>
            <a:r>
              <a:rPr lang="en-US" sz="4622" spc="462">
                <a:solidFill>
                  <a:srgbClr val="FFFFFF"/>
                </a:solidFill>
                <a:latin typeface="Aileron Regular Bold"/>
              </a:rPr>
              <a:t>1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5096833" y="4485395"/>
            <a:ext cx="3354434" cy="47977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38"/>
              </a:lnSpc>
            </a:pPr>
            <a:r>
              <a:rPr lang="en-US" sz="2825">
                <a:solidFill>
                  <a:srgbClr val="FFFFFF"/>
                </a:solidFill>
                <a:latin typeface="Arialle"/>
              </a:rPr>
              <a:t>"Bed, bath and table" and "office furniture" are worst reviewed products on average: introduce quality control or recruit professionals with some bonus system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5098742" y="3529952"/>
            <a:ext cx="3354434" cy="711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46"/>
              </a:lnSpc>
            </a:pPr>
            <a:r>
              <a:rPr lang="en-US" sz="4622" spc="462">
                <a:solidFill>
                  <a:srgbClr val="FFFFFF"/>
                </a:solidFill>
                <a:latin typeface="Aileron Regular"/>
              </a:rPr>
              <a:t>2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170212" y="4447295"/>
            <a:ext cx="3354434" cy="47977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38"/>
              </a:lnSpc>
            </a:pPr>
            <a:r>
              <a:rPr lang="en-US" sz="2825">
                <a:solidFill>
                  <a:srgbClr val="FFFFFF"/>
                </a:solidFill>
                <a:latin typeface="Arialle"/>
              </a:rPr>
              <a:t>Office furniture is sold from only 5 states: SP, SC, RJ, PR and MG.</a:t>
            </a:r>
          </a:p>
          <a:p>
            <a:pPr algn="ctr">
              <a:lnSpc>
                <a:spcPts val="4238"/>
              </a:lnSpc>
            </a:pPr>
            <a:r>
              <a:rPr lang="en-US" sz="2825">
                <a:solidFill>
                  <a:srgbClr val="FFFFFF"/>
                </a:solidFill>
                <a:latin typeface="Arialle"/>
              </a:rPr>
              <a:t>90% of supply coming from SP.</a:t>
            </a:r>
          </a:p>
          <a:p>
            <a:pPr algn="ctr">
              <a:lnSpc>
                <a:spcPts val="4238"/>
              </a:lnSpc>
            </a:pPr>
            <a:r>
              <a:rPr lang="en-US" sz="2825">
                <a:solidFill>
                  <a:srgbClr val="FFFFFF"/>
                </a:solidFill>
                <a:latin typeface="Arialle"/>
              </a:rPr>
              <a:t>Focus on finding producers close to SP.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8946214" y="4447295"/>
            <a:ext cx="3762205" cy="15636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38"/>
              </a:lnSpc>
            </a:pPr>
            <a:r>
              <a:rPr lang="en-US" sz="2825" dirty="0">
                <a:solidFill>
                  <a:srgbClr val="FFFFFF"/>
                </a:solidFill>
                <a:latin typeface="Arialle"/>
              </a:rPr>
              <a:t>The company earns from commissions. Focus on categories: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9106940" y="3529952"/>
            <a:ext cx="3354434" cy="711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46"/>
              </a:lnSpc>
            </a:pPr>
            <a:r>
              <a:rPr lang="en-US" sz="4622" spc="462">
                <a:solidFill>
                  <a:srgbClr val="FFFFFF"/>
                </a:solidFill>
                <a:latin typeface="Aileron Regular Bold"/>
              </a:rPr>
              <a:t>3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3032269" y="4466345"/>
            <a:ext cx="3354434" cy="21165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38"/>
              </a:lnSpc>
            </a:pPr>
            <a:r>
              <a:rPr lang="en-US" sz="2825">
                <a:solidFill>
                  <a:srgbClr val="FFFFFF"/>
                </a:solidFill>
                <a:latin typeface="Aileron Regular"/>
              </a:rPr>
              <a:t>PB, RN, MA.</a:t>
            </a:r>
          </a:p>
          <a:p>
            <a:pPr algn="ctr">
              <a:lnSpc>
                <a:spcPts val="4238"/>
              </a:lnSpc>
            </a:pPr>
            <a:r>
              <a:rPr lang="en-US" sz="2825">
                <a:solidFill>
                  <a:srgbClr val="FFFFFF"/>
                </a:solidFill>
                <a:latin typeface="Aileron Regular"/>
              </a:rPr>
              <a:t>Offer these state sellers education on business.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3116377" y="3529952"/>
            <a:ext cx="3354434" cy="711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46"/>
              </a:lnSpc>
            </a:pPr>
            <a:r>
              <a:rPr lang="en-US" sz="4622" spc="462">
                <a:solidFill>
                  <a:srgbClr val="FFFFFF"/>
                </a:solidFill>
                <a:latin typeface="Aileron Regular Bold"/>
              </a:rPr>
              <a:t>4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3402950" y="273204"/>
            <a:ext cx="10753841" cy="9389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66"/>
              </a:lnSpc>
            </a:pPr>
            <a:r>
              <a:rPr lang="en-US" sz="6349" spc="317">
                <a:solidFill>
                  <a:srgbClr val="2B4A9D"/>
                </a:solidFill>
                <a:latin typeface="Poppins ExtraBold"/>
              </a:rPr>
              <a:t>2.2) OPPORTUNITIES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3117994" y="6850918"/>
            <a:ext cx="3354434" cy="21165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38"/>
              </a:lnSpc>
            </a:pPr>
            <a:r>
              <a:rPr lang="en-US" sz="2825">
                <a:solidFill>
                  <a:srgbClr val="FFFFFF"/>
                </a:solidFill>
                <a:latin typeface="Aileron Regular"/>
              </a:rPr>
              <a:t>Focus on gaining workers from these states, since low activity there.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AE36BEA-480F-1DAB-49BD-F092FCA74C5C}"/>
              </a:ext>
            </a:extLst>
          </p:cNvPr>
          <p:cNvSpPr txBox="1"/>
          <p:nvPr/>
        </p:nvSpPr>
        <p:spPr>
          <a:xfrm>
            <a:off x="8696112" y="6040448"/>
            <a:ext cx="3673988" cy="32710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04518" lvl="1" indent="-302259" algn="ctr">
              <a:lnSpc>
                <a:spcPts val="4199"/>
              </a:lnSpc>
              <a:buFont typeface="Arial"/>
              <a:buChar char="•"/>
            </a:pPr>
            <a:r>
              <a:rPr lang="en-US" sz="2800" dirty="0">
                <a:solidFill>
                  <a:srgbClr val="FFFFFF"/>
                </a:solidFill>
                <a:latin typeface="Arialle"/>
              </a:rPr>
              <a:t>Watches - gifts    (214.44 $/</a:t>
            </a:r>
            <a:r>
              <a:rPr lang="en-US" sz="2800" dirty="0" err="1">
                <a:solidFill>
                  <a:srgbClr val="FFFFFF"/>
                </a:solidFill>
                <a:latin typeface="Arialle"/>
              </a:rPr>
              <a:t>purch</a:t>
            </a:r>
            <a:r>
              <a:rPr lang="en-US" sz="2800" dirty="0">
                <a:solidFill>
                  <a:srgbClr val="FFFFFF"/>
                </a:solidFill>
                <a:latin typeface="Arialle"/>
              </a:rPr>
              <a:t>)     </a:t>
            </a:r>
          </a:p>
          <a:p>
            <a:pPr marL="604518" lvl="1" indent="-302259" algn="ctr">
              <a:lnSpc>
                <a:spcPts val="4199"/>
              </a:lnSpc>
              <a:buFont typeface="Arial"/>
              <a:buChar char="•"/>
            </a:pPr>
            <a:r>
              <a:rPr lang="en-US" sz="2800" dirty="0">
                <a:solidFill>
                  <a:srgbClr val="FFFFFF"/>
                </a:solidFill>
                <a:latin typeface="Arialle"/>
              </a:rPr>
              <a:t>Office furniture (193.67$/</a:t>
            </a:r>
            <a:r>
              <a:rPr lang="en-US" sz="2800" dirty="0" err="1">
                <a:solidFill>
                  <a:srgbClr val="FFFFFF"/>
                </a:solidFill>
                <a:latin typeface="Arialle"/>
              </a:rPr>
              <a:t>purch</a:t>
            </a:r>
            <a:r>
              <a:rPr lang="en-US" sz="2800" dirty="0">
                <a:solidFill>
                  <a:srgbClr val="FFFFFF"/>
                </a:solidFill>
                <a:latin typeface="Arialle"/>
              </a:rPr>
              <a:t>)</a:t>
            </a:r>
          </a:p>
          <a:p>
            <a:pPr marL="604518" lvl="1" indent="-302259" algn="ctr">
              <a:lnSpc>
                <a:spcPts val="4199"/>
              </a:lnSpc>
              <a:buFont typeface="Arial"/>
              <a:buChar char="•"/>
            </a:pPr>
            <a:r>
              <a:rPr lang="en-US" sz="2800" dirty="0">
                <a:solidFill>
                  <a:srgbClr val="FFFFFF"/>
                </a:solidFill>
                <a:latin typeface="Arialle"/>
              </a:rPr>
              <a:t>Cool stuff (177.35$/</a:t>
            </a:r>
            <a:r>
              <a:rPr lang="en-US" sz="2800" dirty="0" err="1">
                <a:solidFill>
                  <a:srgbClr val="FFFFFF"/>
                </a:solidFill>
                <a:latin typeface="Arialle"/>
              </a:rPr>
              <a:t>purch</a:t>
            </a:r>
            <a:r>
              <a:rPr lang="en-US" sz="2800" dirty="0">
                <a:solidFill>
                  <a:srgbClr val="FFFFFF"/>
                </a:solidFill>
                <a:latin typeface="Arialle"/>
              </a:rPr>
              <a:t>)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356420" y="2922224"/>
            <a:ext cx="166632" cy="3070979"/>
          </a:xfrm>
          <a:prstGeom prst="rect">
            <a:avLst/>
          </a:prstGeom>
          <a:solidFill>
            <a:srgbClr val="FF0000"/>
          </a:solidFill>
        </p:spPr>
      </p:sp>
      <p:sp>
        <p:nvSpPr>
          <p:cNvPr id="3" name="AutoShape 3"/>
          <p:cNvSpPr/>
          <p:nvPr/>
        </p:nvSpPr>
        <p:spPr>
          <a:xfrm>
            <a:off x="1356420" y="6386893"/>
            <a:ext cx="174017" cy="3070979"/>
          </a:xfrm>
          <a:prstGeom prst="rect">
            <a:avLst/>
          </a:prstGeom>
          <a:solidFill>
            <a:srgbClr val="FF0000"/>
          </a:solidFill>
        </p:spPr>
      </p:sp>
      <p:sp>
        <p:nvSpPr>
          <p:cNvPr id="4" name="AutoShape 4"/>
          <p:cNvSpPr/>
          <p:nvPr/>
        </p:nvSpPr>
        <p:spPr>
          <a:xfrm>
            <a:off x="9649498" y="2973727"/>
            <a:ext cx="174017" cy="3070979"/>
          </a:xfrm>
          <a:prstGeom prst="rect">
            <a:avLst/>
          </a:prstGeom>
          <a:solidFill>
            <a:srgbClr val="00B050"/>
          </a:solidFill>
        </p:spPr>
      </p:sp>
      <p:sp>
        <p:nvSpPr>
          <p:cNvPr id="5" name="AutoShape 5"/>
          <p:cNvSpPr/>
          <p:nvPr/>
        </p:nvSpPr>
        <p:spPr>
          <a:xfrm>
            <a:off x="9649498" y="6386893"/>
            <a:ext cx="174017" cy="3070979"/>
          </a:xfrm>
          <a:prstGeom prst="rect">
            <a:avLst/>
          </a:prstGeom>
          <a:solidFill>
            <a:srgbClr val="00B050"/>
          </a:solidFill>
        </p:spPr>
      </p:sp>
      <p:pic>
        <p:nvPicPr>
          <p:cNvPr id="6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2229668" y="2849941"/>
            <a:ext cx="1424599" cy="1209614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2228788" y="6386893"/>
            <a:ext cx="1424599" cy="120961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0370480" y="2958035"/>
            <a:ext cx="1097156" cy="993425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0370480" y="4038614"/>
            <a:ext cx="5619750" cy="419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60"/>
              </a:lnSpc>
            </a:pPr>
            <a:r>
              <a:rPr lang="en-US" sz="2800" spc="280" dirty="0">
                <a:solidFill>
                  <a:srgbClr val="00B050"/>
                </a:solidFill>
                <a:latin typeface="Aileron Regular Bold"/>
              </a:rPr>
              <a:t>Best categories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370480" y="4383405"/>
            <a:ext cx="5619750" cy="14820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41" lvl="1" indent="-280670">
              <a:lnSpc>
                <a:spcPts val="3900"/>
              </a:lnSpc>
              <a:buFont typeface="Arial"/>
              <a:buChar char="•"/>
            </a:pPr>
            <a:r>
              <a:rPr lang="en-US" sz="2600" spc="130">
                <a:solidFill>
                  <a:srgbClr val="191919"/>
                </a:solidFill>
                <a:latin typeface="Arialle"/>
              </a:rPr>
              <a:t>Air conditioning</a:t>
            </a:r>
          </a:p>
          <a:p>
            <a:pPr marL="561341" lvl="1" indent="-280670">
              <a:lnSpc>
                <a:spcPts val="3900"/>
              </a:lnSpc>
              <a:buFont typeface="Arial"/>
              <a:buChar char="•"/>
            </a:pPr>
            <a:r>
              <a:rPr lang="en-US" sz="2600" spc="130">
                <a:solidFill>
                  <a:srgbClr val="191919"/>
                </a:solidFill>
                <a:latin typeface="Arialle"/>
              </a:rPr>
              <a:t>Construction tools</a:t>
            </a:r>
          </a:p>
          <a:p>
            <a:pPr marL="561340" lvl="1" indent="-280670">
              <a:lnSpc>
                <a:spcPts val="3900"/>
              </a:lnSpc>
              <a:buFont typeface="Arial"/>
              <a:buChar char="•"/>
            </a:pPr>
            <a:r>
              <a:rPr lang="en-US" sz="2600" spc="130">
                <a:solidFill>
                  <a:srgbClr val="191919"/>
                </a:solidFill>
                <a:latin typeface="Arialle"/>
              </a:rPr>
              <a:t>Market place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370480" y="8036683"/>
            <a:ext cx="5619750" cy="14820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41" lvl="1" indent="-280670">
              <a:lnSpc>
                <a:spcPts val="3900"/>
              </a:lnSpc>
              <a:buFont typeface="Arial"/>
              <a:buChar char="•"/>
            </a:pPr>
            <a:r>
              <a:rPr lang="en-US" sz="2600" spc="130">
                <a:solidFill>
                  <a:srgbClr val="191919"/>
                </a:solidFill>
                <a:latin typeface="Arialle"/>
              </a:rPr>
              <a:t>Navegantes</a:t>
            </a:r>
          </a:p>
          <a:p>
            <a:pPr marL="561341" lvl="1" indent="-280670">
              <a:lnSpc>
                <a:spcPts val="3900"/>
              </a:lnSpc>
              <a:buFont typeface="Arial"/>
              <a:buChar char="•"/>
            </a:pPr>
            <a:r>
              <a:rPr lang="en-US" sz="2600" spc="130">
                <a:solidFill>
                  <a:srgbClr val="191919"/>
                </a:solidFill>
                <a:latin typeface="Arialle"/>
              </a:rPr>
              <a:t>Tres Rios</a:t>
            </a:r>
          </a:p>
          <a:p>
            <a:pPr marL="561340" lvl="1" indent="-280670">
              <a:lnSpc>
                <a:spcPts val="3900"/>
              </a:lnSpc>
              <a:buFont typeface="Arial"/>
              <a:buChar char="•"/>
            </a:pPr>
            <a:r>
              <a:rPr lang="en-US" sz="2600" spc="130">
                <a:solidFill>
                  <a:srgbClr val="191919"/>
                </a:solidFill>
                <a:latin typeface="Arialle"/>
              </a:rPr>
              <a:t>Aparecida de Goiania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229668" y="4059555"/>
            <a:ext cx="5619750" cy="419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60"/>
              </a:lnSpc>
            </a:pPr>
            <a:r>
              <a:rPr lang="en-US" sz="2800" spc="280" dirty="0">
                <a:solidFill>
                  <a:srgbClr val="C00000"/>
                </a:solidFill>
                <a:latin typeface="Aileron Regular Bold"/>
              </a:rPr>
              <a:t>Worst categories</a:t>
            </a:r>
            <a:r>
              <a:rPr lang="en-US" sz="2800" spc="280" dirty="0">
                <a:solidFill>
                  <a:srgbClr val="191919"/>
                </a:solidFill>
                <a:latin typeface="Aileron Regular Bold"/>
              </a:rPr>
              <a:t>: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131399" y="4429139"/>
            <a:ext cx="6914332" cy="16155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41" lvl="1" indent="-280670">
              <a:lnSpc>
                <a:spcPts val="3224"/>
              </a:lnSpc>
              <a:buFont typeface="Arial"/>
              <a:buChar char="•"/>
            </a:pPr>
            <a:r>
              <a:rPr lang="en-US" sz="2600" spc="130">
                <a:solidFill>
                  <a:srgbClr val="191919"/>
                </a:solidFill>
                <a:latin typeface="Arialle"/>
              </a:rPr>
              <a:t>Audio</a:t>
            </a:r>
          </a:p>
          <a:p>
            <a:pPr marL="561341" lvl="1" indent="-280670">
              <a:lnSpc>
                <a:spcPts val="3224"/>
              </a:lnSpc>
              <a:buFont typeface="Arial"/>
              <a:buChar char="•"/>
            </a:pPr>
            <a:r>
              <a:rPr lang="en-US" sz="2600" spc="130">
                <a:solidFill>
                  <a:srgbClr val="191919"/>
                </a:solidFill>
                <a:latin typeface="Arialle"/>
              </a:rPr>
              <a:t>Home comfort</a:t>
            </a:r>
          </a:p>
          <a:p>
            <a:pPr marL="561341" lvl="1" indent="-280670">
              <a:lnSpc>
                <a:spcPts val="3224"/>
              </a:lnSpc>
              <a:buFont typeface="Arial"/>
              <a:buChar char="•"/>
            </a:pPr>
            <a:r>
              <a:rPr lang="en-US" sz="2600" spc="130">
                <a:solidFill>
                  <a:srgbClr val="191919"/>
                </a:solidFill>
                <a:latin typeface="Arialle"/>
              </a:rPr>
              <a:t>Furniture mattress &amp; upholstery</a:t>
            </a:r>
          </a:p>
          <a:p>
            <a:pPr marL="561340" lvl="1" indent="-280670">
              <a:lnSpc>
                <a:spcPts val="3224"/>
              </a:lnSpc>
              <a:buFont typeface="Arial"/>
              <a:buChar char="•"/>
            </a:pPr>
            <a:r>
              <a:rPr lang="en-US" sz="2600" spc="130">
                <a:solidFill>
                  <a:srgbClr val="191919"/>
                </a:solidFill>
                <a:latin typeface="Arialle"/>
              </a:rPr>
              <a:t>Office furniture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228788" y="7712833"/>
            <a:ext cx="5619750" cy="419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60"/>
              </a:lnSpc>
            </a:pPr>
            <a:r>
              <a:rPr lang="en-US" sz="2800" spc="280" dirty="0">
                <a:solidFill>
                  <a:srgbClr val="C00000"/>
                </a:solidFill>
                <a:latin typeface="Aileron Regular Bold"/>
              </a:rPr>
              <a:t>Worst cities: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721093" y="536775"/>
            <a:ext cx="14649275" cy="10287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50"/>
              </a:lnSpc>
            </a:pPr>
            <a:r>
              <a:rPr lang="en-US" sz="7000" spc="350">
                <a:solidFill>
                  <a:srgbClr val="2B4A9D"/>
                </a:solidFill>
                <a:latin typeface="Poppins ExtraBold"/>
              </a:rPr>
              <a:t>3) OVERALL OUTLOOK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523051" y="2003628"/>
            <a:ext cx="7333983" cy="5762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46"/>
              </a:lnSpc>
            </a:pPr>
            <a:r>
              <a:rPr lang="en-US" sz="3461" dirty="0">
                <a:solidFill>
                  <a:srgbClr val="C00000"/>
                </a:solidFill>
                <a:latin typeface="Canva Sans Bold"/>
              </a:rPr>
              <a:t>Late</a:t>
            </a:r>
            <a:r>
              <a:rPr lang="en-US" sz="3461" dirty="0">
                <a:solidFill>
                  <a:srgbClr val="2B4A9D"/>
                </a:solidFill>
                <a:latin typeface="Canva Sans Bold"/>
              </a:rPr>
              <a:t> deliveries + </a:t>
            </a:r>
            <a:r>
              <a:rPr lang="en-US" sz="3461" dirty="0">
                <a:solidFill>
                  <a:srgbClr val="C00000"/>
                </a:solidFill>
                <a:latin typeface="Canva Sans Bold"/>
              </a:rPr>
              <a:t>low review </a:t>
            </a:r>
            <a:r>
              <a:rPr lang="en-US" sz="3461" dirty="0">
                <a:solidFill>
                  <a:srgbClr val="2B4A9D"/>
                </a:solidFill>
                <a:latin typeface="Canva Sans Bold"/>
              </a:rPr>
              <a:t>ratios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135091" y="8103358"/>
            <a:ext cx="6914332" cy="16155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41" lvl="1" indent="-280670">
              <a:lnSpc>
                <a:spcPts val="3224"/>
              </a:lnSpc>
              <a:buFont typeface="Arial"/>
              <a:buChar char="•"/>
            </a:pPr>
            <a:r>
              <a:rPr lang="en-US" sz="2600" spc="130">
                <a:solidFill>
                  <a:srgbClr val="191919"/>
                </a:solidFill>
                <a:latin typeface="Arialle"/>
              </a:rPr>
              <a:t>Sao Luis</a:t>
            </a:r>
          </a:p>
          <a:p>
            <a:pPr marL="561341" lvl="1" indent="-280670">
              <a:lnSpc>
                <a:spcPts val="3224"/>
              </a:lnSpc>
              <a:buFont typeface="Arial"/>
              <a:buChar char="•"/>
            </a:pPr>
            <a:r>
              <a:rPr lang="en-US" sz="2600" spc="130">
                <a:solidFill>
                  <a:srgbClr val="191919"/>
                </a:solidFill>
                <a:latin typeface="Arialle"/>
              </a:rPr>
              <a:t>Foz do iguacu</a:t>
            </a:r>
          </a:p>
          <a:p>
            <a:pPr marL="561341" lvl="1" indent="-280670">
              <a:lnSpc>
                <a:spcPts val="3224"/>
              </a:lnSpc>
              <a:buFont typeface="Arial"/>
              <a:buChar char="•"/>
            </a:pPr>
            <a:r>
              <a:rPr lang="en-US" sz="2600" spc="130">
                <a:solidFill>
                  <a:srgbClr val="191919"/>
                </a:solidFill>
                <a:latin typeface="Arialle"/>
              </a:rPr>
              <a:t>Porto ferrira</a:t>
            </a:r>
          </a:p>
          <a:p>
            <a:pPr marL="561340" lvl="1" indent="-280670">
              <a:lnSpc>
                <a:spcPts val="3224"/>
              </a:lnSpc>
              <a:buFont typeface="Arial"/>
              <a:buChar char="•"/>
            </a:pPr>
            <a:r>
              <a:rPr lang="en-US" sz="2600" spc="130">
                <a:solidFill>
                  <a:srgbClr val="191919"/>
                </a:solidFill>
                <a:latin typeface="Arialle"/>
              </a:rPr>
              <a:t>Laramjal Paulista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823515" y="2003628"/>
            <a:ext cx="7550085" cy="5762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846"/>
              </a:lnSpc>
            </a:pPr>
            <a:r>
              <a:rPr lang="en-US" sz="3461" dirty="0">
                <a:solidFill>
                  <a:srgbClr val="00B050"/>
                </a:solidFill>
                <a:latin typeface="Canva Sans Bold"/>
              </a:rPr>
              <a:t>Fast</a:t>
            </a:r>
            <a:r>
              <a:rPr lang="en-US" sz="3461" dirty="0">
                <a:solidFill>
                  <a:srgbClr val="2B4A9D"/>
                </a:solidFill>
                <a:latin typeface="Canva Sans Bold"/>
              </a:rPr>
              <a:t> deliveries + </a:t>
            </a:r>
            <a:r>
              <a:rPr lang="en-US" sz="3461" dirty="0">
                <a:solidFill>
                  <a:srgbClr val="00B050"/>
                </a:solidFill>
                <a:latin typeface="Canva Sans Bold"/>
              </a:rPr>
              <a:t>best review </a:t>
            </a:r>
            <a:r>
              <a:rPr lang="en-US" sz="3461" dirty="0">
                <a:solidFill>
                  <a:srgbClr val="2B4A9D"/>
                </a:solidFill>
                <a:latin typeface="Canva Sans Bold"/>
              </a:rPr>
              <a:t>ratios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370480" y="7596508"/>
            <a:ext cx="5619750" cy="419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60"/>
              </a:lnSpc>
            </a:pPr>
            <a:r>
              <a:rPr lang="en-US" sz="2800" spc="280" dirty="0">
                <a:solidFill>
                  <a:srgbClr val="00B050"/>
                </a:solidFill>
                <a:latin typeface="Aileron Regular Bold"/>
              </a:rPr>
              <a:t>Best cities:</a:t>
            </a:r>
          </a:p>
        </p:txBody>
      </p:sp>
      <p:pic>
        <p:nvPicPr>
          <p:cNvPr id="20" name="Picture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0370480" y="6494988"/>
            <a:ext cx="1097156" cy="99342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335</TotalTime>
  <Words>643</Words>
  <Application>Microsoft Office PowerPoint</Application>
  <PresentationFormat>Custom</PresentationFormat>
  <Paragraphs>107</Paragraphs>
  <Slides>11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5" baseType="lpstr">
      <vt:lpstr>Poppins ExtraBold Bold</vt:lpstr>
      <vt:lpstr>Arialle</vt:lpstr>
      <vt:lpstr>Aileron Regular</vt:lpstr>
      <vt:lpstr>Calibri</vt:lpstr>
      <vt:lpstr>Lato Bold</vt:lpstr>
      <vt:lpstr>Canva Sans Bold</vt:lpstr>
      <vt:lpstr>Arial</vt:lpstr>
      <vt:lpstr>Arialle Bold</vt:lpstr>
      <vt:lpstr>Poppins ExtraBold</vt:lpstr>
      <vt:lpstr>Aileron Regular Bold</vt:lpstr>
      <vt:lpstr>Lato Italics</vt:lpstr>
      <vt:lpstr>Arial Black</vt:lpstr>
      <vt:lpstr>Lato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Elegant and Professional Company Business Proposal Presentation</dc:title>
  <dc:creator>Toms</dc:creator>
  <cp:lastModifiedBy>Toms Ricards Baltmuguris</cp:lastModifiedBy>
  <cp:revision>4</cp:revision>
  <dcterms:created xsi:type="dcterms:W3CDTF">2006-08-16T00:00:00Z</dcterms:created>
  <dcterms:modified xsi:type="dcterms:W3CDTF">2022-09-26T17:03:53Z</dcterms:modified>
  <dc:identifier>DAFNQJRB9ew</dc:identifier>
</cp:coreProperties>
</file>